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62" r:id="rId4"/>
    <p:sldId id="258" r:id="rId5"/>
    <p:sldId id="259" r:id="rId6"/>
    <p:sldId id="260" r:id="rId7"/>
    <p:sldId id="264" r:id="rId8"/>
    <p:sldId id="261" r:id="rId9"/>
    <p:sldId id="263"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395826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309532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19347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1616873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78798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4103166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1913565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390824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3493359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FF0B8B0-C1AC-44B6-B149-A947F0F4DEA2}" type="datetimeFigureOut">
              <a:rPr lang="ru-RU" smtClean="0"/>
              <a:t>13.05.2024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384570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FF0B8B0-C1AC-44B6-B149-A947F0F4DEA2}" type="datetimeFigureOut">
              <a:rPr lang="ru-RU" smtClean="0"/>
              <a:t>13.05.2024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2612883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FF0B8B0-C1AC-44B6-B149-A947F0F4DEA2}" type="datetimeFigureOut">
              <a:rPr lang="ru-RU" smtClean="0"/>
              <a:t>13.05.2024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2563276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FF0B8B0-C1AC-44B6-B149-A947F0F4DEA2}" type="datetimeFigureOut">
              <a:rPr lang="ru-RU" smtClean="0"/>
              <a:t>13.05.2024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821005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F0B8B0-C1AC-44B6-B149-A947F0F4DEA2}" type="datetimeFigureOut">
              <a:rPr lang="ru-RU" smtClean="0"/>
              <a:t>13.05.2024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261528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FF0B8B0-C1AC-44B6-B149-A947F0F4DEA2}" type="datetimeFigureOut">
              <a:rPr lang="ru-RU" smtClean="0"/>
              <a:t>13.05.2024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1242212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FF0B8B0-C1AC-44B6-B149-A947F0F4DEA2}" type="datetimeFigureOut">
              <a:rPr lang="ru-RU" smtClean="0"/>
              <a:t>13.05.2024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96F96E-93E1-48D3-81C0-4035390CB743}" type="slidenum">
              <a:rPr lang="ru-RU" smtClean="0"/>
              <a:t>‹#›</a:t>
            </a:fld>
            <a:endParaRPr lang="ru-RU"/>
          </a:p>
        </p:txBody>
      </p:sp>
    </p:spTree>
    <p:extLst>
      <p:ext uri="{BB962C8B-B14F-4D97-AF65-F5344CB8AC3E}">
        <p14:creationId xmlns:p14="http://schemas.microsoft.com/office/powerpoint/2010/main" val="1644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FF0B8B0-C1AC-44B6-B149-A947F0F4DEA2}" type="datetimeFigureOut">
              <a:rPr lang="ru-RU" smtClean="0"/>
              <a:t>13.05.2024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E96F96E-93E1-48D3-81C0-4035390CB743}" type="slidenum">
              <a:rPr lang="ru-RU" smtClean="0"/>
              <a:t>‹#›</a:t>
            </a:fld>
            <a:endParaRPr lang="ru-RU"/>
          </a:p>
        </p:txBody>
      </p:sp>
    </p:spTree>
    <p:extLst>
      <p:ext uri="{BB962C8B-B14F-4D97-AF65-F5344CB8AC3E}">
        <p14:creationId xmlns:p14="http://schemas.microsoft.com/office/powerpoint/2010/main" val="28799636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22830" y="368490"/>
            <a:ext cx="12069170" cy="882678"/>
          </a:xfrm>
          <a:prstGeom prst="rect">
            <a:avLst/>
          </a:prstGeom>
        </p:spPr>
        <p:txBody>
          <a:bodyPr wrap="square">
            <a:spAutoFit/>
          </a:bodyPr>
          <a:lstStyle/>
          <a:p>
            <a:pPr algn="ctr">
              <a:lnSpc>
                <a:spcPct val="107000"/>
              </a:lnSpc>
              <a:spcAft>
                <a:spcPts val="0"/>
              </a:spcAft>
            </a:pPr>
            <a:r>
              <a:rPr lang="tt-RU"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Әлмәт шәһәре муниципаль бюджет мәктәпкәчә белем бирү учреждениесе</a:t>
            </a:r>
            <a:endParaRPr lang="ru-RU" sz="2400" b="1"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tt-RU"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“Баланың сәләтен үстерү үзәге – 36 нчы “Тылсымлы сарай” балалар бакчасы</a:t>
            </a:r>
          </a:p>
        </p:txBody>
      </p:sp>
      <p:sp>
        <p:nvSpPr>
          <p:cNvPr id="6" name="TextBox 5"/>
          <p:cNvSpPr txBox="1"/>
          <p:nvPr/>
        </p:nvSpPr>
        <p:spPr>
          <a:xfrm>
            <a:off x="1255594" y="1705970"/>
            <a:ext cx="9348716" cy="1446550"/>
          </a:xfrm>
          <a:prstGeom prst="rect">
            <a:avLst/>
          </a:prstGeom>
          <a:noFill/>
        </p:spPr>
        <p:txBody>
          <a:bodyPr wrap="square" rtlCol="0">
            <a:spAutoFit/>
          </a:bodyPr>
          <a:lstStyle/>
          <a:p>
            <a:pPr algn="ctr"/>
            <a:r>
              <a:rPr lang="tt-RU" sz="4400" b="1" dirty="0" smtClean="0">
                <a:solidFill>
                  <a:srgbClr val="C00000"/>
                </a:solidFill>
                <a:latin typeface="Times New Roman" panose="02020603050405020304" pitchFamily="18" charset="0"/>
                <a:cs typeface="Times New Roman" panose="02020603050405020304" pitchFamily="18" charset="0"/>
              </a:rPr>
              <a:t>“Нефтьчеләр экология сагында” проекты</a:t>
            </a:r>
            <a:endParaRPr lang="ru-RU" sz="4400" b="1" dirty="0">
              <a:solidFill>
                <a:srgbClr val="C0000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603" y="2647608"/>
            <a:ext cx="4161374" cy="39442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p:cNvSpPr txBox="1"/>
          <p:nvPr/>
        </p:nvSpPr>
        <p:spPr>
          <a:xfrm>
            <a:off x="5936775" y="4435522"/>
            <a:ext cx="6045959" cy="1815882"/>
          </a:xfrm>
          <a:prstGeom prst="rect">
            <a:avLst/>
          </a:prstGeom>
          <a:noFill/>
        </p:spPr>
        <p:txBody>
          <a:bodyPr wrap="square" rtlCol="0">
            <a:spAutoFit/>
          </a:bodyPr>
          <a:lstStyle/>
          <a:p>
            <a:r>
              <a:rPr lang="ru-RU" sz="2800" b="1" dirty="0" smtClean="0">
                <a:solidFill>
                  <a:srgbClr val="002060"/>
                </a:solidFill>
                <a:latin typeface="Times New Roman" panose="02020603050405020304" pitchFamily="18" charset="0"/>
                <a:cs typeface="Times New Roman" panose="02020603050405020304" pitchFamily="18" charset="0"/>
              </a:rPr>
              <a:t>Проектны</a:t>
            </a:r>
            <a:r>
              <a:rPr lang="tt-RU" sz="2800" b="1" dirty="0" smtClean="0">
                <a:solidFill>
                  <a:srgbClr val="002060"/>
                </a:solidFill>
                <a:latin typeface="Times New Roman" panose="02020603050405020304" pitchFamily="18" charset="0"/>
                <a:cs typeface="Times New Roman" panose="02020603050405020304" pitchFamily="18" charset="0"/>
              </a:rPr>
              <a:t>ң авторлары</a:t>
            </a:r>
          </a:p>
          <a:p>
            <a:r>
              <a:rPr lang="tt-RU" sz="2800" b="1" dirty="0" smtClean="0">
                <a:solidFill>
                  <a:srgbClr val="002060"/>
                </a:solidFill>
                <a:latin typeface="Times New Roman" panose="02020603050405020304" pitchFamily="18" charset="0"/>
                <a:cs typeface="Times New Roman" panose="02020603050405020304" pitchFamily="18" charset="0"/>
              </a:rPr>
              <a:t>балаларны татар теленә өйрәтүче тәрбиячеләр:</a:t>
            </a:r>
          </a:p>
          <a:p>
            <a:r>
              <a:rPr lang="tt-RU" sz="2800" b="1" dirty="0" smtClean="0">
                <a:solidFill>
                  <a:srgbClr val="002060"/>
                </a:solidFill>
                <a:latin typeface="Times New Roman" panose="02020603050405020304" pitchFamily="18" charset="0"/>
                <a:cs typeface="Times New Roman" panose="02020603050405020304" pitchFamily="18" charset="0"/>
              </a:rPr>
              <a:t>Усманова Р.М., Мурдагулова В.Р.</a:t>
            </a:r>
            <a:endParaRPr lang="ru-RU"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6605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9183" y="524443"/>
            <a:ext cx="6511092" cy="53710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8917" y="318808"/>
            <a:ext cx="4724139" cy="26573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1176" y="3332794"/>
            <a:ext cx="4595598" cy="32351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01389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2625715"/>
            <a:ext cx="2822892" cy="39823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6939" y="2625715"/>
            <a:ext cx="5309860" cy="39823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0846" y="2489203"/>
            <a:ext cx="3089181" cy="41189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Прямоугольник 4"/>
          <p:cNvSpPr/>
          <p:nvPr/>
        </p:nvSpPr>
        <p:spPr>
          <a:xfrm>
            <a:off x="0" y="409432"/>
            <a:ext cx="11778017" cy="1292662"/>
          </a:xfrm>
          <a:prstGeom prst="rect">
            <a:avLst/>
          </a:prstGeom>
        </p:spPr>
        <p:txBody>
          <a:bodyPr wrap="square">
            <a:spAutoFit/>
          </a:bodyPr>
          <a:lstStyle/>
          <a:p>
            <a:pPr lvl="0" algn="ctr" defTabSz="457200">
              <a:spcBef>
                <a:spcPts val="1000"/>
              </a:spcBef>
              <a:buClr>
                <a:srgbClr val="90C226"/>
              </a:buClr>
              <a:buSzPct val="80000"/>
            </a:pPr>
            <a:r>
              <a:rPr lang="ru-RU" sz="2600" b="1" dirty="0" err="1" smtClean="0">
                <a:solidFill>
                  <a:srgbClr val="C00000"/>
                </a:solidFill>
                <a:latin typeface="Times New Roman" panose="02020603050405020304" pitchFamily="18" charset="0"/>
                <a:cs typeface="Times New Roman" panose="02020603050405020304" pitchFamily="18" charset="0"/>
              </a:rPr>
              <a:t>Нефтьчел</a:t>
            </a:r>
            <a:r>
              <a:rPr lang="tt-RU" sz="2600" b="1" dirty="0" smtClean="0">
                <a:solidFill>
                  <a:srgbClr val="C00000"/>
                </a:solidFill>
                <a:latin typeface="Times New Roman" panose="02020603050405020304" pitchFamily="18" charset="0"/>
                <a:cs typeface="Times New Roman" panose="02020603050405020304" pitchFamily="18" charset="0"/>
              </a:rPr>
              <a:t>әр табигатьне саклау, агачлар утырту, чишмәләрне чистарту юнәлешендә  күп төрле акцияләр, өмәләр оештыралар. Без, балалар бакчалары, әти-әниләр белән берлектә бик теләп катнашабыз. </a:t>
            </a:r>
            <a:endParaRPr lang="tt-RU" sz="2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6854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SC0424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863" y="217515"/>
            <a:ext cx="4910176" cy="31357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4" descr="DSC0425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3945" y="217515"/>
            <a:ext cx="4646452" cy="31227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4" descr="DSC0426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478" y="3639678"/>
            <a:ext cx="4728945" cy="30687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4" descr="DSC0425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3945" y="3554137"/>
            <a:ext cx="4442505" cy="32398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608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2388" y="218365"/>
            <a:ext cx="8591614" cy="5822998"/>
          </a:xfrm>
        </p:spPr>
        <p:txBody>
          <a:bodyPr>
            <a:normAutofit fontScale="92500" lnSpcReduction="10000"/>
          </a:bodyPr>
          <a:lstStyle/>
          <a:p>
            <a:r>
              <a:rPr lang="tt-RU" sz="2400" b="1" dirty="0" smtClean="0">
                <a:solidFill>
                  <a:srgbClr val="C00000"/>
                </a:solidFill>
                <a:latin typeface="Times New Roman" panose="02020603050405020304" pitchFamily="18" charset="0"/>
                <a:cs typeface="Times New Roman" panose="02020603050405020304" pitchFamily="18" charset="0"/>
              </a:rPr>
              <a:t>Проектның төре: </a:t>
            </a:r>
            <a:r>
              <a:rPr lang="tt-RU" sz="2400" b="1" dirty="0" smtClean="0">
                <a:solidFill>
                  <a:srgbClr val="002060"/>
                </a:solidFill>
                <a:latin typeface="Times New Roman" panose="02020603050405020304" pitchFamily="18" charset="0"/>
                <a:cs typeface="Times New Roman" panose="02020603050405020304" pitchFamily="18" charset="0"/>
              </a:rPr>
              <a:t>танып белү</a:t>
            </a:r>
          </a:p>
          <a:p>
            <a:r>
              <a:rPr lang="tt-RU" sz="2400" b="1" dirty="0" smtClean="0">
                <a:solidFill>
                  <a:srgbClr val="C00000"/>
                </a:solidFill>
                <a:latin typeface="Times New Roman" panose="02020603050405020304" pitchFamily="18" charset="0"/>
                <a:cs typeface="Times New Roman" panose="02020603050405020304" pitchFamily="18" charset="0"/>
              </a:rPr>
              <a:t>Проектның дәвамлылыгы: </a:t>
            </a:r>
            <a:r>
              <a:rPr lang="tt-RU" sz="2400" b="1" dirty="0" smtClean="0">
                <a:solidFill>
                  <a:srgbClr val="002060"/>
                </a:solidFill>
                <a:latin typeface="Times New Roman" panose="02020603050405020304" pitchFamily="18" charset="0"/>
                <a:cs typeface="Times New Roman" panose="02020603050405020304" pitchFamily="18" charset="0"/>
              </a:rPr>
              <a:t>3 ай</a:t>
            </a:r>
          </a:p>
          <a:p>
            <a:pPr lvl="0">
              <a:buClr>
                <a:srgbClr val="90C226"/>
              </a:buClr>
            </a:pPr>
            <a:r>
              <a:rPr lang="tt-RU" sz="2400" b="1" dirty="0" smtClean="0">
                <a:solidFill>
                  <a:srgbClr val="C00000"/>
                </a:solidFill>
                <a:latin typeface="Times New Roman" panose="02020603050405020304" pitchFamily="18" charset="0"/>
                <a:cs typeface="Times New Roman" panose="02020603050405020304" pitchFamily="18" charset="0"/>
              </a:rPr>
              <a:t>Проектта катнашучылар: </a:t>
            </a:r>
            <a:r>
              <a:rPr lang="tt-RU" sz="2400" b="1" dirty="0" smtClean="0">
                <a:solidFill>
                  <a:srgbClr val="002060"/>
                </a:solidFill>
                <a:latin typeface="Times New Roman" panose="02020603050405020304" pitchFamily="18" charset="0"/>
                <a:cs typeface="Times New Roman" panose="02020603050405020304" pitchFamily="18" charset="0"/>
              </a:rPr>
              <a:t>мәктәпкә әзерлек төркеме балалары, әти-әниләр, тәрбиячеләр,  “Татнефт</a:t>
            </a:r>
            <a:r>
              <a:rPr lang="ru-RU" sz="2400" b="1" dirty="0" smtClean="0">
                <a:solidFill>
                  <a:srgbClr val="002060"/>
                </a:solidFill>
                <a:latin typeface="Times New Roman" panose="02020603050405020304" pitchFamily="18" charset="0"/>
                <a:cs typeface="Times New Roman" panose="02020603050405020304" pitchFamily="18" charset="0"/>
              </a:rPr>
              <a:t>ь</a:t>
            </a:r>
            <a:r>
              <a:rPr lang="tt-RU" sz="2400" b="1" dirty="0" smtClean="0">
                <a:solidFill>
                  <a:srgbClr val="002060"/>
                </a:solidFill>
                <a:latin typeface="Times New Roman" panose="02020603050405020304" pitchFamily="18" charset="0"/>
                <a:cs typeface="Times New Roman" panose="02020603050405020304" pitchFamily="18" charset="0"/>
              </a:rPr>
              <a:t>”</a:t>
            </a:r>
            <a:r>
              <a:rPr lang="ru-RU" sz="2400" b="1" dirty="0" smtClean="0">
                <a:solidFill>
                  <a:srgbClr val="002060"/>
                </a:solidFill>
                <a:latin typeface="Times New Roman" panose="02020603050405020304" pitchFamily="18" charset="0"/>
                <a:cs typeface="Times New Roman" panose="02020603050405020304" pitchFamily="18" charset="0"/>
              </a:rPr>
              <a:t> кадрлар </a:t>
            </a:r>
            <a:r>
              <a:rPr lang="tt-RU" sz="2400" b="1" dirty="0" smtClean="0">
                <a:solidFill>
                  <a:srgbClr val="002060"/>
                </a:solidFill>
                <a:latin typeface="Times New Roman" panose="02020603050405020304" pitchFamily="18" charset="0"/>
                <a:cs typeface="Times New Roman" panose="02020603050405020304" pitchFamily="18" charset="0"/>
              </a:rPr>
              <a:t>әзерләү үзәге” </a:t>
            </a:r>
            <a:r>
              <a:rPr lang="tt-RU" sz="2400" b="1" dirty="0" smtClean="0">
                <a:solidFill>
                  <a:srgbClr val="002060"/>
                </a:solidFill>
                <a:latin typeface="Times New Roman" panose="02020603050405020304" pitchFamily="18" charset="0"/>
                <a:cs typeface="Times New Roman" panose="02020603050405020304" pitchFamily="18" charset="0"/>
              </a:rPr>
              <a:t>хезмәткәрләре, “Экология һәм төзекләндерү департаменты” Әлмәт муни</a:t>
            </a:r>
            <a:r>
              <a:rPr lang="ru-RU" sz="2400" b="1" dirty="0" err="1" smtClean="0">
                <a:solidFill>
                  <a:srgbClr val="002060"/>
                </a:solidFill>
                <a:latin typeface="Times New Roman" panose="02020603050405020304" pitchFamily="18" charset="0"/>
                <a:cs typeface="Times New Roman" panose="02020603050405020304" pitchFamily="18" charset="0"/>
              </a:rPr>
              <a:t>ципаль</a:t>
            </a:r>
            <a:r>
              <a:rPr lang="ru-RU" sz="2400" b="1" dirty="0" smtClean="0">
                <a:solidFill>
                  <a:srgbClr val="002060"/>
                </a:solidFill>
                <a:latin typeface="Times New Roman" panose="02020603050405020304" pitchFamily="18" charset="0"/>
                <a:cs typeface="Times New Roman" panose="02020603050405020304" pitchFamily="18" charset="0"/>
              </a:rPr>
              <a:t> бюджет </a:t>
            </a:r>
            <a:r>
              <a:rPr lang="ru-RU" sz="2400" b="1" dirty="0" err="1" smtClean="0">
                <a:solidFill>
                  <a:srgbClr val="002060"/>
                </a:solidFill>
                <a:latin typeface="Times New Roman" panose="02020603050405020304" pitchFamily="18" charset="0"/>
                <a:cs typeface="Times New Roman" panose="02020603050405020304" pitchFamily="18" charset="0"/>
              </a:rPr>
              <a:t>учреждениесе</a:t>
            </a:r>
            <a:endParaRPr lang="tt-RU" sz="2400" b="1" dirty="0" smtClean="0">
              <a:solidFill>
                <a:srgbClr val="002060"/>
              </a:solidFill>
              <a:latin typeface="Times New Roman" panose="02020603050405020304" pitchFamily="18" charset="0"/>
              <a:cs typeface="Times New Roman" panose="02020603050405020304" pitchFamily="18" charset="0"/>
            </a:endParaRPr>
          </a:p>
          <a:p>
            <a:pPr lvl="0">
              <a:buClr>
                <a:srgbClr val="90C226"/>
              </a:buClr>
            </a:pPr>
            <a:r>
              <a:rPr lang="tt-RU" sz="2400" b="1" dirty="0" smtClean="0">
                <a:solidFill>
                  <a:srgbClr val="C00000"/>
                </a:solidFill>
                <a:latin typeface="Times New Roman" panose="02020603050405020304" pitchFamily="18" charset="0"/>
                <a:cs typeface="Times New Roman" panose="02020603050405020304" pitchFamily="18" charset="0"/>
              </a:rPr>
              <a:t>Проектның максаты: </a:t>
            </a:r>
            <a:r>
              <a:rPr lang="tt-RU" sz="2400" b="1" dirty="0" smtClean="0">
                <a:solidFill>
                  <a:srgbClr val="002060"/>
                </a:solidFill>
                <a:latin typeface="Times New Roman" panose="02020603050405020304" pitchFamily="18" charset="0"/>
                <a:cs typeface="Times New Roman" panose="02020603050405020304" pitchFamily="18" charset="0"/>
              </a:rPr>
              <a:t>балаларның туган як һөнәре – </a:t>
            </a:r>
            <a:r>
              <a:rPr lang="tt-RU" sz="2400" b="1" dirty="0" smtClean="0">
                <a:solidFill>
                  <a:srgbClr val="C00000"/>
                </a:solidFill>
                <a:latin typeface="Times New Roman" panose="02020603050405020304" pitchFamily="18" charset="0"/>
                <a:cs typeface="Times New Roman" panose="02020603050405020304" pitchFamily="18" charset="0"/>
              </a:rPr>
              <a:t> </a:t>
            </a:r>
            <a:r>
              <a:rPr lang="tt-RU" sz="2400" b="1" dirty="0" smtClean="0">
                <a:solidFill>
                  <a:srgbClr val="002060"/>
                </a:solidFill>
                <a:latin typeface="Times New Roman" panose="02020603050405020304" pitchFamily="18" charset="0"/>
                <a:cs typeface="Times New Roman" panose="02020603050405020304" pitchFamily="18" charset="0"/>
              </a:rPr>
              <a:t>нефт</a:t>
            </a:r>
            <a:r>
              <a:rPr lang="ru-RU" sz="2400" b="1" dirty="0" err="1">
                <a:solidFill>
                  <a:srgbClr val="002060"/>
                </a:solidFill>
                <a:latin typeface="Times New Roman" panose="02020603050405020304" pitchFamily="18" charset="0"/>
                <a:cs typeface="Times New Roman" panose="02020603050405020304" pitchFamily="18" charset="0"/>
              </a:rPr>
              <a:t>ьчел</a:t>
            </a:r>
            <a:r>
              <a:rPr lang="tt-RU" sz="2400" b="1" dirty="0">
                <a:solidFill>
                  <a:srgbClr val="002060"/>
                </a:solidFill>
                <a:latin typeface="Times New Roman" panose="02020603050405020304" pitchFamily="18" charset="0"/>
                <a:cs typeface="Times New Roman" panose="02020603050405020304" pitchFamily="18" charset="0"/>
              </a:rPr>
              <a:t>әр хезмәте турындагы </a:t>
            </a:r>
            <a:r>
              <a:rPr lang="tt-RU" sz="2400" b="1" dirty="0" smtClean="0">
                <a:solidFill>
                  <a:srgbClr val="002060"/>
                </a:solidFill>
                <a:latin typeface="Times New Roman" panose="02020603050405020304" pitchFamily="18" charset="0"/>
                <a:cs typeface="Times New Roman" panose="02020603050405020304" pitchFamily="18" charset="0"/>
              </a:rPr>
              <a:t>белемнәрен </a:t>
            </a:r>
            <a:r>
              <a:rPr lang="tt-RU" sz="2400" b="1" dirty="0" smtClean="0">
                <a:solidFill>
                  <a:srgbClr val="002060"/>
                </a:solidFill>
                <a:latin typeface="Times New Roman" panose="02020603050405020304" pitchFamily="18" charset="0"/>
                <a:cs typeface="Times New Roman" panose="02020603050405020304" pitchFamily="18" charset="0"/>
              </a:rPr>
              <a:t>арттыру, табигатьне саклауда нефтьчеләрнең ролен ассызыклау.</a:t>
            </a:r>
            <a:endParaRPr lang="tt-RU" sz="2400" b="1" dirty="0" smtClean="0">
              <a:solidFill>
                <a:srgbClr val="002060"/>
              </a:solidFill>
              <a:latin typeface="Times New Roman" panose="02020603050405020304" pitchFamily="18" charset="0"/>
              <a:cs typeface="Times New Roman" panose="02020603050405020304" pitchFamily="18" charset="0"/>
            </a:endParaRPr>
          </a:p>
          <a:p>
            <a:r>
              <a:rPr lang="tt-RU" sz="2400" b="1" dirty="0" smtClean="0">
                <a:solidFill>
                  <a:srgbClr val="C00000"/>
                </a:solidFill>
                <a:latin typeface="Times New Roman" panose="02020603050405020304" pitchFamily="18" charset="0"/>
                <a:cs typeface="Times New Roman" panose="02020603050405020304" pitchFamily="18" charset="0"/>
              </a:rPr>
              <a:t>Бурычлар:</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балаларның кызыксынуларын, аралаша белү сәләтен, сөйләм телләрен үстерү;</a:t>
            </a:r>
            <a:r>
              <a:rPr lang="tt-RU" sz="2400" b="1" dirty="0" smtClean="0">
                <a:solidFill>
                  <a:srgbClr val="C00000"/>
                </a:solidFill>
                <a:latin typeface="Times New Roman" panose="02020603050405020304" pitchFamily="18" charset="0"/>
                <a:cs typeface="Times New Roman" panose="02020603050405020304" pitchFamily="18" charset="0"/>
              </a:rPr>
              <a:t> </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балаларда шәһәребезне данлаган нефт</a:t>
            </a:r>
            <a:r>
              <a:rPr lang="ru-RU" sz="2400" b="1" dirty="0" err="1" smtClean="0">
                <a:solidFill>
                  <a:srgbClr val="002060"/>
                </a:solidFill>
                <a:latin typeface="Times New Roman" panose="02020603050405020304" pitchFamily="18" charset="0"/>
                <a:cs typeface="Times New Roman" panose="02020603050405020304" pitchFamily="18" charset="0"/>
              </a:rPr>
              <a:t>ьчеләр</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хезмәтенә</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хөрмәт</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тәрбияләү</a:t>
            </a:r>
            <a:r>
              <a:rPr lang="ru-RU" sz="2400" b="1" dirty="0" smtClean="0">
                <a:solidFill>
                  <a:srgbClr val="002060"/>
                </a:solidFill>
                <a:latin typeface="Times New Roman" panose="02020603050405020304" pitchFamily="18" charset="0"/>
                <a:cs typeface="Times New Roman" panose="02020603050405020304" pitchFamily="18" charset="0"/>
              </a:rPr>
              <a:t>; </a:t>
            </a:r>
          </a:p>
          <a:p>
            <a:pPr>
              <a:buFontTx/>
              <a:buChar char="-"/>
            </a:pPr>
            <a:r>
              <a:rPr lang="ru-RU" sz="2400" b="1" dirty="0" smtClean="0">
                <a:solidFill>
                  <a:srgbClr val="002060"/>
                </a:solidFill>
                <a:latin typeface="Times New Roman" panose="02020603050405020304" pitchFamily="18" charset="0"/>
                <a:cs typeface="Times New Roman" panose="02020603050405020304" pitchFamily="18" charset="0"/>
              </a:rPr>
              <a:t>нефтьче </a:t>
            </a:r>
            <a:r>
              <a:rPr lang="tt-RU" sz="2400" b="1" dirty="0" smtClean="0">
                <a:solidFill>
                  <a:srgbClr val="002060"/>
                </a:solidFill>
                <a:latin typeface="Times New Roman" panose="02020603050405020304" pitchFamily="18" charset="0"/>
                <a:cs typeface="Times New Roman" panose="02020603050405020304" pitchFamily="18" charset="0"/>
              </a:rPr>
              <a:t>һөнәренең авыр һәм мактаулы эш икәнен аңлату.</a:t>
            </a:r>
          </a:p>
          <a:p>
            <a:endParaRPr lang="ru-RU"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854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9307" y="177421"/>
            <a:ext cx="10836323" cy="5863941"/>
          </a:xfrm>
        </p:spPr>
        <p:txBody>
          <a:bodyPr>
            <a:normAutofit lnSpcReduction="10000"/>
          </a:bodyPr>
          <a:lstStyle/>
          <a:p>
            <a:pPr>
              <a:lnSpc>
                <a:spcPct val="150000"/>
              </a:lnSpc>
              <a:spcAft>
                <a:spcPts val="800"/>
              </a:spcAft>
              <a:tabLst>
                <a:tab pos="5220335" algn="l"/>
              </a:tabLst>
            </a:pPr>
            <a:r>
              <a:rPr lang="tt-RU"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Актуальлеге:</a:t>
            </a:r>
            <a:r>
              <a:rPr lang="tt-RU" sz="2400" dirty="0">
                <a:latin typeface="Times New Roman" panose="02020603050405020304" pitchFamily="18" charset="0"/>
                <a:ea typeface="Calibri" panose="020F0502020204030204" pitchFamily="34" charset="0"/>
                <a:cs typeface="Times New Roman" panose="02020603050405020304" pitchFamily="18" charset="0"/>
              </a:rPr>
              <a:t>  </a:t>
            </a:r>
            <a:r>
              <a:rPr lang="tt-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балаларга профориентация бирү юнәлешендә эшне мәктәпкәчә яшьтән башлау бик мөһим, чөнки алар бик кызыксынучан. Балага нефть өлкәсендәге һөнәрләр турында башлангыч һәм күптөрле белемнәр бирү, хезмәткә һәм профессиональ дөньяга эмоциональ уңай караш формалаштыру аңа киләчәктә һөнәр сайлаганда үзен ышанычлырак тоярга, үз көчләренә таянырга ярдәм итәчәк. Бу бүгенге көндә бик актуаль дип саныйбыз.</a:t>
            </a:r>
            <a:endPar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800"/>
              </a:spcAft>
              <a:tabLst>
                <a:tab pos="5220335" algn="l"/>
              </a:tabLst>
            </a:pPr>
            <a:r>
              <a:rPr lang="tt-RU"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Проектның яңалыгы: </a:t>
            </a:r>
            <a:r>
              <a:rPr lang="tt-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 проект аша балалар нефть тармагы һөнәрләре турында гына түгел, ә нефть һәм аннан ясалган продуктларның үзенчәлекләре турында белемнәрен баеталар, көнкүрештә кулланыла торган кием-салым, парфюмерия, гигиена кирәк-яракларының нефтьтән ясалганын беләләр</a:t>
            </a:r>
            <a:r>
              <a:rPr lang="tt-RU"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04266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5218" y="245659"/>
            <a:ext cx="8468784" cy="5795703"/>
          </a:xfrm>
        </p:spPr>
        <p:txBody>
          <a:bodyPr>
            <a:normAutofit/>
          </a:bodyPr>
          <a:lstStyle/>
          <a:p>
            <a:r>
              <a:rPr lang="en-US" sz="2800" b="1" dirty="0" smtClean="0">
                <a:solidFill>
                  <a:srgbClr val="C00000"/>
                </a:solidFill>
                <a:latin typeface="Times New Roman" panose="02020603050405020304" pitchFamily="18" charset="0"/>
                <a:cs typeface="Times New Roman" panose="02020603050405020304" pitchFamily="18" charset="0"/>
              </a:rPr>
              <a:t>I </a:t>
            </a:r>
            <a:r>
              <a:rPr lang="tt-RU" sz="2800" b="1" dirty="0" smtClean="0">
                <a:solidFill>
                  <a:srgbClr val="C00000"/>
                </a:solidFill>
                <a:latin typeface="Times New Roman" panose="02020603050405020304" pitchFamily="18" charset="0"/>
                <a:cs typeface="Times New Roman" panose="02020603050405020304" pitchFamily="18" charset="0"/>
              </a:rPr>
              <a:t>этап – әзерлек этабы</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проектның темасын уйлау;</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проектның төрен билгеләү;</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п</a:t>
            </a:r>
            <a:r>
              <a:rPr lang="tt-RU" sz="2400" b="1" dirty="0" smtClean="0">
                <a:solidFill>
                  <a:srgbClr val="002060"/>
                </a:solidFill>
                <a:latin typeface="Times New Roman" panose="02020603050405020304" pitchFamily="18" charset="0"/>
                <a:cs typeface="Times New Roman" panose="02020603050405020304" pitchFamily="18" charset="0"/>
              </a:rPr>
              <a:t>роектның максатын кую;</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б</a:t>
            </a:r>
            <a:r>
              <a:rPr lang="tt-RU" sz="2400" b="1" dirty="0" smtClean="0">
                <a:solidFill>
                  <a:srgbClr val="002060"/>
                </a:solidFill>
                <a:latin typeface="Times New Roman" panose="02020603050405020304" pitchFamily="18" charset="0"/>
                <a:cs typeface="Times New Roman" panose="02020603050405020304" pitchFamily="18" charset="0"/>
              </a:rPr>
              <a:t>урычларын уйлау;</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п</a:t>
            </a:r>
            <a:r>
              <a:rPr lang="tt-RU" sz="2400" b="1" dirty="0" smtClean="0">
                <a:solidFill>
                  <a:srgbClr val="002060"/>
                </a:solidFill>
                <a:latin typeface="Times New Roman" panose="02020603050405020304" pitchFamily="18" charset="0"/>
                <a:cs typeface="Times New Roman" panose="02020603050405020304" pitchFamily="18" charset="0"/>
              </a:rPr>
              <a:t>ерспектив планын язу;</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атрибутлар, дидактик уеннар әзерләү;</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м</a:t>
            </a:r>
            <a:r>
              <a:rPr lang="tt-RU" sz="2400" b="1" dirty="0" smtClean="0">
                <a:solidFill>
                  <a:srgbClr val="002060"/>
                </a:solidFill>
                <a:latin typeface="Times New Roman" panose="02020603050405020304" pitchFamily="18" charset="0"/>
                <a:cs typeface="Times New Roman" panose="02020603050405020304" pitchFamily="18" charset="0"/>
              </a:rPr>
              <a:t>атериаллар туплау;</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н</a:t>
            </a:r>
            <a:r>
              <a:rPr lang="tt-RU" sz="2400" b="1" dirty="0" smtClean="0">
                <a:solidFill>
                  <a:srgbClr val="002060"/>
                </a:solidFill>
                <a:latin typeface="Times New Roman" panose="02020603050405020304" pitchFamily="18" charset="0"/>
                <a:cs typeface="Times New Roman" panose="02020603050405020304" pitchFamily="18" charset="0"/>
              </a:rPr>
              <a:t>ефтьче әти-әниләр белән сөйләшү, проект белән таныштыру, биремнәр бирү;</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п</a:t>
            </a:r>
            <a:r>
              <a:rPr lang="tt-RU" sz="2400" b="1" dirty="0" smtClean="0">
                <a:solidFill>
                  <a:srgbClr val="002060"/>
                </a:solidFill>
                <a:latin typeface="Times New Roman" panose="02020603050405020304" pitchFamily="18" charset="0"/>
                <a:cs typeface="Times New Roman" panose="02020603050405020304" pitchFamily="18" charset="0"/>
              </a:rPr>
              <a:t>роектны башкарып чыгу өчен шартлар тудыру.</a:t>
            </a:r>
          </a:p>
          <a:p>
            <a:pPr>
              <a:buFontTx/>
              <a:buChar char="-"/>
            </a:pPr>
            <a:endParaRPr lang="tt-RU" sz="2400" b="1" dirty="0" smtClean="0">
              <a:solidFill>
                <a:srgbClr val="002060"/>
              </a:solidFill>
              <a:latin typeface="Times New Roman" panose="02020603050405020304" pitchFamily="18" charset="0"/>
              <a:cs typeface="Times New Roman" panose="02020603050405020304" pitchFamily="18" charset="0"/>
            </a:endParaRPr>
          </a:p>
          <a:p>
            <a:pPr>
              <a:buFontTx/>
              <a:buChar char="-"/>
            </a:pPr>
            <a:endParaRPr lang="tt-RU" sz="24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671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3899" y="300251"/>
            <a:ext cx="8960103" cy="5741111"/>
          </a:xfrm>
        </p:spPr>
        <p:txBody>
          <a:bodyPr>
            <a:normAutofit fontScale="92500" lnSpcReduction="20000"/>
          </a:bodyPr>
          <a:lstStyle/>
          <a:p>
            <a:r>
              <a:rPr lang="en-US" sz="2800" b="1" dirty="0">
                <a:solidFill>
                  <a:srgbClr val="C00000"/>
                </a:solidFill>
                <a:latin typeface="Times New Roman" panose="02020603050405020304" pitchFamily="18" charset="0"/>
                <a:ea typeface="+mj-ea"/>
                <a:cs typeface="Times New Roman" panose="02020603050405020304" pitchFamily="18" charset="0"/>
              </a:rPr>
              <a:t>II </a:t>
            </a:r>
            <a:r>
              <a:rPr lang="tt-RU" sz="2800" b="1" dirty="0">
                <a:solidFill>
                  <a:srgbClr val="C00000"/>
                </a:solidFill>
                <a:latin typeface="Times New Roman" panose="02020603050405020304" pitchFamily="18" charset="0"/>
                <a:ea typeface="+mj-ea"/>
                <a:cs typeface="Times New Roman" panose="02020603050405020304" pitchFamily="18" charset="0"/>
              </a:rPr>
              <a:t>этап – төп </a:t>
            </a:r>
            <a:r>
              <a:rPr lang="tt-RU" sz="2800" b="1" dirty="0" smtClean="0">
                <a:solidFill>
                  <a:srgbClr val="C00000"/>
                </a:solidFill>
                <a:latin typeface="Times New Roman" panose="02020603050405020304" pitchFamily="18" charset="0"/>
                <a:ea typeface="+mj-ea"/>
                <a:cs typeface="Times New Roman" panose="02020603050405020304" pitchFamily="18" charset="0"/>
              </a:rPr>
              <a:t>этап</a:t>
            </a:r>
          </a:p>
          <a:p>
            <a:pPr lvl="0">
              <a:buClr>
                <a:srgbClr val="90C226"/>
              </a:buClr>
              <a:buFontTx/>
              <a:buChar char="-"/>
            </a:pPr>
            <a:r>
              <a:rPr lang="tt-RU" sz="2400" b="1" dirty="0">
                <a:solidFill>
                  <a:srgbClr val="002060"/>
                </a:solidFill>
                <a:latin typeface="Times New Roman" panose="02020603050405020304" pitchFamily="18" charset="0"/>
                <a:ea typeface="+mj-ea"/>
                <a:cs typeface="Times New Roman" panose="02020603050405020304" pitchFamily="18" charset="0"/>
              </a:rPr>
              <a:t>н</a:t>
            </a:r>
            <a:r>
              <a:rPr lang="tt-RU" sz="2400" b="1" dirty="0" smtClean="0">
                <a:solidFill>
                  <a:srgbClr val="002060"/>
                </a:solidFill>
                <a:latin typeface="Times New Roman" panose="02020603050405020304" pitchFamily="18" charset="0"/>
                <a:ea typeface="+mj-ea"/>
                <a:cs typeface="Times New Roman" panose="02020603050405020304" pitchFamily="18" charset="0"/>
              </a:rPr>
              <a:t>ефтьче, </a:t>
            </a:r>
            <a:r>
              <a:rPr lang="tt-RU" sz="2400" b="1" dirty="0" smtClean="0">
                <a:solidFill>
                  <a:srgbClr val="002060"/>
                </a:solidFill>
                <a:latin typeface="Times New Roman" panose="02020603050405020304" pitchFamily="18" charset="0"/>
                <a:cs typeface="Times New Roman" panose="02020603050405020304" pitchFamily="18" charset="0"/>
              </a:rPr>
              <a:t>оператор</a:t>
            </a:r>
            <a:r>
              <a:rPr lang="tt-RU" sz="2400" b="1" dirty="0">
                <a:solidFill>
                  <a:srgbClr val="002060"/>
                </a:solidFill>
                <a:latin typeface="Times New Roman" panose="02020603050405020304" pitchFamily="18" charset="0"/>
                <a:cs typeface="Times New Roman" panose="02020603050405020304" pitchFamily="18" charset="0"/>
              </a:rPr>
              <a:t>, геолог, бораулаучы хезмәте турында </a:t>
            </a:r>
            <a:r>
              <a:rPr lang="tt-RU" sz="2400" b="1" dirty="0" smtClean="0">
                <a:solidFill>
                  <a:srgbClr val="002060"/>
                </a:solidFill>
                <a:latin typeface="Times New Roman" panose="02020603050405020304" pitchFamily="18" charset="0"/>
                <a:cs typeface="Times New Roman" panose="02020603050405020304" pitchFamily="18" charset="0"/>
              </a:rPr>
              <a:t>әңгәмәләр </a:t>
            </a:r>
            <a:r>
              <a:rPr lang="tt-RU" sz="2400" b="1" dirty="0" smtClean="0">
                <a:solidFill>
                  <a:srgbClr val="002060"/>
                </a:solidFill>
                <a:latin typeface="Times New Roman" panose="02020603050405020304" pitchFamily="18" charset="0"/>
                <a:ea typeface="+mj-ea"/>
                <a:cs typeface="Times New Roman" panose="02020603050405020304" pitchFamily="18" charset="0"/>
              </a:rPr>
              <a:t>үткәрү;</a:t>
            </a:r>
            <a:endParaRPr lang="ru-RU" sz="2400" dirty="0" smtClean="0">
              <a:solidFill>
                <a:srgbClr val="002060"/>
              </a:solidFill>
            </a:endParaRPr>
          </a:p>
          <a:p>
            <a:pPr>
              <a:buFontTx/>
              <a:buChar char="-"/>
            </a:pPr>
            <a:r>
              <a:rPr lang="tt-RU" sz="2400" b="1" dirty="0" smtClean="0">
                <a:solidFill>
                  <a:srgbClr val="002060"/>
                </a:solidFill>
                <a:latin typeface="Times New Roman" panose="02020603050405020304" pitchFamily="18" charset="0"/>
                <a:ea typeface="+mj-ea"/>
                <a:cs typeface="Times New Roman" panose="02020603050405020304" pitchFamily="18" charset="0"/>
              </a:rPr>
              <a:t>“Нефтяша һәм аның дуслары маҗаралары” мул</a:t>
            </a:r>
            <a:r>
              <a:rPr lang="ru-RU" sz="2400" b="1" dirty="0" smtClean="0">
                <a:solidFill>
                  <a:srgbClr val="002060"/>
                </a:solidFill>
                <a:latin typeface="Times New Roman" panose="02020603050405020304" pitchFamily="18" charset="0"/>
                <a:ea typeface="+mj-ea"/>
                <a:cs typeface="Times New Roman" panose="02020603050405020304" pitchFamily="18" charset="0"/>
              </a:rPr>
              <a:t>ьтфильмнар </a:t>
            </a:r>
            <a:r>
              <a:rPr lang="ru-RU" sz="2400" b="1" dirty="0" err="1" smtClean="0">
                <a:solidFill>
                  <a:srgbClr val="002060"/>
                </a:solidFill>
                <a:latin typeface="Times New Roman" panose="02020603050405020304" pitchFamily="18" charset="0"/>
                <a:ea typeface="+mj-ea"/>
                <a:cs typeface="Times New Roman" panose="02020603050405020304" pitchFamily="18" charset="0"/>
              </a:rPr>
              <a:t>циклын</a:t>
            </a:r>
            <a:r>
              <a:rPr lang="ru-RU" sz="2400" b="1" dirty="0" smtClean="0">
                <a:solidFill>
                  <a:srgbClr val="002060"/>
                </a:solidFill>
                <a:latin typeface="Times New Roman" panose="02020603050405020304" pitchFamily="18" charset="0"/>
                <a:ea typeface="+mj-ea"/>
                <a:cs typeface="Times New Roman" panose="02020603050405020304" pitchFamily="18" charset="0"/>
              </a:rPr>
              <a:t> </a:t>
            </a:r>
            <a:r>
              <a:rPr lang="ru-RU" sz="2400" b="1" dirty="0" err="1" smtClean="0">
                <a:solidFill>
                  <a:srgbClr val="002060"/>
                </a:solidFill>
                <a:latin typeface="Times New Roman" panose="02020603050405020304" pitchFamily="18" charset="0"/>
                <a:ea typeface="+mj-ea"/>
                <a:cs typeface="Times New Roman" panose="02020603050405020304" pitchFamily="18" charset="0"/>
              </a:rPr>
              <a:t>карау</a:t>
            </a:r>
            <a:r>
              <a:rPr lang="ru-RU" sz="2400" b="1" dirty="0" smtClean="0">
                <a:solidFill>
                  <a:srgbClr val="002060"/>
                </a:solidFill>
                <a:latin typeface="Times New Roman" panose="02020603050405020304" pitchFamily="18" charset="0"/>
                <a:ea typeface="+mj-ea"/>
                <a:cs typeface="Times New Roman" panose="02020603050405020304" pitchFamily="18" charset="0"/>
              </a:rPr>
              <a:t> </a:t>
            </a:r>
            <a:r>
              <a:rPr lang="tt-RU" sz="2400" b="1" dirty="0" smtClean="0">
                <a:solidFill>
                  <a:srgbClr val="002060"/>
                </a:solidFill>
                <a:latin typeface="Times New Roman" panose="02020603050405020304" pitchFamily="18" charset="0"/>
                <a:ea typeface="+mj-ea"/>
                <a:cs typeface="Times New Roman" panose="02020603050405020304" pitchFamily="18" charset="0"/>
              </a:rPr>
              <a:t>һәм эчтәлеге буенча фикер алышу;</a:t>
            </a:r>
          </a:p>
          <a:p>
            <a:pPr>
              <a:buFontTx/>
              <a:buChar char="-"/>
            </a:pPr>
            <a:r>
              <a:rPr lang="tt-RU" sz="2400" b="1" dirty="0">
                <a:solidFill>
                  <a:srgbClr val="002060"/>
                </a:solidFill>
                <a:latin typeface="Times New Roman" panose="02020603050405020304" pitchFamily="18" charset="0"/>
                <a:ea typeface="+mj-ea"/>
                <a:cs typeface="Times New Roman" panose="02020603050405020304" pitchFamily="18" charset="0"/>
              </a:rPr>
              <a:t>н</a:t>
            </a:r>
            <a:r>
              <a:rPr lang="tt-RU" sz="2400" b="1" dirty="0" smtClean="0">
                <a:solidFill>
                  <a:srgbClr val="002060"/>
                </a:solidFill>
                <a:latin typeface="Times New Roman" panose="02020603050405020304" pitchFamily="18" charset="0"/>
                <a:ea typeface="+mj-ea"/>
                <a:cs typeface="Times New Roman" panose="02020603050405020304" pitchFamily="18" charset="0"/>
              </a:rPr>
              <a:t>ефт</a:t>
            </a:r>
            <a:r>
              <a:rPr lang="ru-RU" sz="2400" b="1" dirty="0">
                <a:solidFill>
                  <a:srgbClr val="002060"/>
                </a:solidFill>
                <a:latin typeface="Times New Roman" panose="02020603050405020304" pitchFamily="18" charset="0"/>
                <a:cs typeface="Times New Roman" panose="02020603050405020304" pitchFamily="18" charset="0"/>
              </a:rPr>
              <a:t>ь</a:t>
            </a:r>
            <a:r>
              <a:rPr lang="tt-RU" sz="2400" b="1" dirty="0" smtClean="0">
                <a:solidFill>
                  <a:srgbClr val="002060"/>
                </a:solidFill>
                <a:latin typeface="Times New Roman" panose="02020603050405020304" pitchFamily="18" charset="0"/>
                <a:ea typeface="+mj-ea"/>
                <a:cs typeface="Times New Roman" panose="02020603050405020304" pitchFamily="18" charset="0"/>
              </a:rPr>
              <a:t>челәр турында рәсемнәр, презента</a:t>
            </a:r>
            <a:r>
              <a:rPr lang="ru-RU" sz="2400" b="1" dirty="0" smtClean="0">
                <a:solidFill>
                  <a:srgbClr val="002060"/>
                </a:solidFill>
                <a:latin typeface="Times New Roman" panose="02020603050405020304" pitchFamily="18" charset="0"/>
                <a:ea typeface="+mj-ea"/>
                <a:cs typeface="Times New Roman" panose="02020603050405020304" pitchFamily="18" charset="0"/>
              </a:rPr>
              <a:t>ц</a:t>
            </a:r>
            <a:r>
              <a:rPr lang="tt-RU" sz="2400" b="1" dirty="0" smtClean="0">
                <a:solidFill>
                  <a:srgbClr val="002060"/>
                </a:solidFill>
                <a:latin typeface="Times New Roman" panose="02020603050405020304" pitchFamily="18" charset="0"/>
                <a:ea typeface="+mj-ea"/>
                <a:cs typeface="Times New Roman" panose="02020603050405020304" pitchFamily="18" charset="0"/>
              </a:rPr>
              <a:t>ияләр карау;</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“Татнефт</a:t>
            </a:r>
            <a:r>
              <a:rPr lang="ru-RU" sz="2400" b="1" dirty="0">
                <a:solidFill>
                  <a:srgbClr val="002060"/>
                </a:solidFill>
                <a:latin typeface="Times New Roman" panose="02020603050405020304" pitchFamily="18" charset="0"/>
                <a:cs typeface="Times New Roman" panose="02020603050405020304" pitchFamily="18" charset="0"/>
              </a:rPr>
              <a:t>ь</a:t>
            </a:r>
            <a:r>
              <a:rPr lang="tt-RU" sz="2400" b="1" dirty="0">
                <a:solidFill>
                  <a:srgbClr val="002060"/>
                </a:solidFill>
                <a:latin typeface="Times New Roman" panose="02020603050405020304" pitchFamily="18" charset="0"/>
                <a:cs typeface="Times New Roman" panose="02020603050405020304" pitchFamily="18" charset="0"/>
              </a:rPr>
              <a:t>”</a:t>
            </a:r>
            <a:r>
              <a:rPr lang="ru-RU" sz="2400" b="1" dirty="0">
                <a:solidFill>
                  <a:srgbClr val="002060"/>
                </a:solidFill>
                <a:latin typeface="Times New Roman" panose="02020603050405020304" pitchFamily="18" charset="0"/>
                <a:cs typeface="Times New Roman" panose="02020603050405020304" pitchFamily="18" charset="0"/>
              </a:rPr>
              <a:t> кадрлар </a:t>
            </a:r>
            <a:r>
              <a:rPr lang="tt-RU" sz="2400" b="1" dirty="0">
                <a:solidFill>
                  <a:srgbClr val="002060"/>
                </a:solidFill>
                <a:latin typeface="Times New Roman" panose="02020603050405020304" pitchFamily="18" charset="0"/>
                <a:cs typeface="Times New Roman" panose="02020603050405020304" pitchFamily="18" charset="0"/>
              </a:rPr>
              <a:t>әзерләү </a:t>
            </a:r>
            <a:r>
              <a:rPr lang="tt-RU" sz="2400" b="1" dirty="0" smtClean="0">
                <a:solidFill>
                  <a:srgbClr val="002060"/>
                </a:solidFill>
                <a:latin typeface="Times New Roman" panose="02020603050405020304" pitchFamily="18" charset="0"/>
                <a:cs typeface="Times New Roman" panose="02020603050405020304" pitchFamily="18" charset="0"/>
              </a:rPr>
              <a:t>үзәге”нә экскурсия;</a:t>
            </a:r>
          </a:p>
          <a:p>
            <a:pPr>
              <a:buFontTx/>
              <a:buChar char="-"/>
            </a:pPr>
            <a:r>
              <a:rPr lang="tt-RU" sz="2400" b="1" dirty="0">
                <a:solidFill>
                  <a:srgbClr val="002060"/>
                </a:solidFill>
                <a:latin typeface="Times New Roman" panose="02020603050405020304" pitchFamily="18" charset="0"/>
                <a:ea typeface="+mj-ea"/>
                <a:cs typeface="Times New Roman" panose="02020603050405020304" pitchFamily="18" charset="0"/>
              </a:rPr>
              <a:t>б</a:t>
            </a:r>
            <a:r>
              <a:rPr lang="tt-RU" sz="2400" b="1" dirty="0" smtClean="0">
                <a:solidFill>
                  <a:srgbClr val="002060"/>
                </a:solidFill>
                <a:latin typeface="Times New Roman" panose="02020603050405020304" pitchFamily="18" charset="0"/>
                <a:ea typeface="+mj-ea"/>
                <a:cs typeface="Times New Roman" panose="02020603050405020304" pitchFamily="18" charset="0"/>
              </a:rPr>
              <a:t>алалар өчен</a:t>
            </a:r>
            <a:r>
              <a:rPr lang="tt-RU" sz="2400" b="1" dirty="0">
                <a:solidFill>
                  <a:srgbClr val="002060"/>
                </a:solidFill>
                <a:latin typeface="Times New Roman" panose="02020603050405020304" pitchFamily="18" charset="0"/>
                <a:cs typeface="Times New Roman" panose="02020603050405020304" pitchFamily="18" charset="0"/>
              </a:rPr>
              <a:t> </a:t>
            </a:r>
            <a:r>
              <a:rPr lang="tt-RU" sz="2400" b="1" dirty="0" smtClean="0">
                <a:solidFill>
                  <a:srgbClr val="002060"/>
                </a:solidFill>
                <a:latin typeface="Times New Roman" panose="02020603050405020304" pitchFamily="18" charset="0"/>
                <a:cs typeface="Times New Roman" panose="02020603050405020304" pitchFamily="18" charset="0"/>
              </a:rPr>
              <a:t>нефтьче әти-әниләрдән осталык дәресләре;</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т</a:t>
            </a:r>
            <a:r>
              <a:rPr lang="tt-RU" sz="2400" b="1" dirty="0" smtClean="0">
                <a:solidFill>
                  <a:srgbClr val="002060"/>
                </a:solidFill>
                <a:latin typeface="Times New Roman" panose="02020603050405020304" pitchFamily="18" charset="0"/>
                <a:cs typeface="Times New Roman" panose="02020603050405020304" pitchFamily="18" charset="0"/>
              </a:rPr>
              <a:t>ема буенча сю</a:t>
            </a:r>
            <a:r>
              <a:rPr lang="ru-RU" sz="2400" b="1" dirty="0" err="1" smtClean="0">
                <a:solidFill>
                  <a:srgbClr val="002060"/>
                </a:solidFill>
                <a:latin typeface="Times New Roman" panose="02020603050405020304" pitchFamily="18" charset="0"/>
                <a:cs typeface="Times New Roman" panose="02020603050405020304" pitchFamily="18" charset="0"/>
              </a:rPr>
              <a:t>жетлы-рольле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уеннар</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уйнау</a:t>
            </a:r>
            <a:r>
              <a:rPr lang="ru-RU" sz="2400" b="1" dirty="0" smtClean="0">
                <a:solidFill>
                  <a:srgbClr val="002060"/>
                </a:solidFill>
                <a:latin typeface="Times New Roman" panose="02020603050405020304" pitchFamily="18" charset="0"/>
                <a:cs typeface="Times New Roman" panose="02020603050405020304" pitchFamily="18" charset="0"/>
              </a:rPr>
              <a:t>;</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“Кем тизрәк җыя?” авторлык уен кулланмасы ярдәмендә төрле уеннар уйнау;</a:t>
            </a:r>
          </a:p>
          <a:p>
            <a:pPr>
              <a:buFontTx/>
              <a:buChar char="-"/>
            </a:pPr>
            <a:r>
              <a:rPr lang="tt-RU" sz="2400" b="1" dirty="0">
                <a:solidFill>
                  <a:srgbClr val="002060"/>
                </a:solidFill>
                <a:latin typeface="Times New Roman" panose="02020603050405020304" pitchFamily="18" charset="0"/>
                <a:cs typeface="Times New Roman" panose="02020603050405020304" pitchFamily="18" charset="0"/>
              </a:rPr>
              <a:t>а</a:t>
            </a:r>
            <a:r>
              <a:rPr lang="tt-RU" sz="2400" b="1" dirty="0" smtClean="0">
                <a:solidFill>
                  <a:srgbClr val="002060"/>
                </a:solidFill>
                <a:latin typeface="Times New Roman" panose="02020603050405020304" pitchFamily="18" charset="0"/>
                <a:cs typeface="Times New Roman" panose="02020603050405020304" pitchFamily="18" charset="0"/>
              </a:rPr>
              <a:t>гач төзү материалларыннан </a:t>
            </a:r>
            <a:r>
              <a:rPr lang="tt-RU" sz="2400" b="1" dirty="0">
                <a:solidFill>
                  <a:srgbClr val="002060"/>
                </a:solidFill>
                <a:latin typeface="Times New Roman" panose="02020603050405020304" pitchFamily="18" charset="0"/>
                <a:cs typeface="Times New Roman" panose="02020603050405020304" pitchFamily="18" charset="0"/>
              </a:rPr>
              <a:t>нефт</a:t>
            </a:r>
            <a:r>
              <a:rPr lang="ru-RU" sz="2400" b="1" dirty="0">
                <a:solidFill>
                  <a:srgbClr val="002060"/>
                </a:solidFill>
                <a:latin typeface="Times New Roman" panose="02020603050405020304" pitchFamily="18" charset="0"/>
                <a:cs typeface="Times New Roman" panose="02020603050405020304" pitchFamily="18" charset="0"/>
              </a:rPr>
              <a:t>ь</a:t>
            </a:r>
            <a:r>
              <a:rPr lang="tt-RU" sz="2400" b="1" dirty="0" smtClean="0">
                <a:solidFill>
                  <a:srgbClr val="002060"/>
                </a:solidFill>
                <a:latin typeface="Times New Roman" panose="02020603050405020304" pitchFamily="18" charset="0"/>
                <a:cs typeface="Times New Roman" panose="02020603050405020304" pitchFamily="18" charset="0"/>
              </a:rPr>
              <a:t>челәр хезмәтен чагылдырган корылмалар модел</a:t>
            </a:r>
            <a:r>
              <a:rPr lang="ru-RU" sz="2400" b="1" dirty="0" err="1" smtClean="0">
                <a:solidFill>
                  <a:srgbClr val="002060"/>
                </a:solidFill>
                <a:latin typeface="Times New Roman" panose="02020603050405020304" pitchFamily="18" charset="0"/>
                <a:cs typeface="Times New Roman" panose="02020603050405020304" pitchFamily="18" charset="0"/>
              </a:rPr>
              <a:t>ьл</a:t>
            </a:r>
            <a:r>
              <a:rPr lang="tt-RU" sz="2400" b="1" dirty="0" smtClean="0">
                <a:solidFill>
                  <a:srgbClr val="002060"/>
                </a:solidFill>
                <a:latin typeface="Times New Roman" panose="02020603050405020304" pitchFamily="18" charset="0"/>
                <a:cs typeface="Times New Roman" panose="02020603050405020304" pitchFamily="18" charset="0"/>
              </a:rPr>
              <a:t>әштерү;</a:t>
            </a:r>
          </a:p>
          <a:p>
            <a:pPr>
              <a:buFontTx/>
              <a:buChar char="-"/>
            </a:pPr>
            <a:r>
              <a:rPr lang="tt-RU" sz="2400" b="1" dirty="0" smtClean="0">
                <a:solidFill>
                  <a:srgbClr val="002060"/>
                </a:solidFill>
                <a:latin typeface="Times New Roman" panose="02020603050405020304" pitchFamily="18" charset="0"/>
                <a:cs typeface="Times New Roman" panose="02020603050405020304" pitchFamily="18" charset="0"/>
              </a:rPr>
              <a:t>Әлмәт төбәге язучылары иҗатыннан нефт</a:t>
            </a:r>
            <a:r>
              <a:rPr lang="ru-RU" sz="2400" b="1" dirty="0" smtClean="0">
                <a:solidFill>
                  <a:srgbClr val="002060"/>
                </a:solidFill>
                <a:latin typeface="Times New Roman" panose="02020603050405020304" pitchFamily="18" charset="0"/>
                <a:cs typeface="Times New Roman" panose="02020603050405020304" pitchFamily="18" charset="0"/>
              </a:rPr>
              <a:t>ь</a:t>
            </a:r>
            <a:r>
              <a:rPr lang="tt-RU" sz="2400" b="1" dirty="0" smtClean="0">
                <a:solidFill>
                  <a:srgbClr val="002060"/>
                </a:solidFill>
                <a:latin typeface="Times New Roman" panose="02020603050405020304" pitchFamily="18" charset="0"/>
                <a:cs typeface="Times New Roman" panose="02020603050405020304" pitchFamily="18" charset="0"/>
              </a:rPr>
              <a:t>че һөнәренә багышланган</a:t>
            </a:r>
            <a:r>
              <a:rPr lang="tt-RU" sz="2400" b="1" dirty="0">
                <a:solidFill>
                  <a:srgbClr val="002060"/>
                </a:solidFill>
                <a:latin typeface="Times New Roman" panose="02020603050405020304" pitchFamily="18" charset="0"/>
                <a:cs typeface="Times New Roman" panose="02020603050405020304" pitchFamily="18" charset="0"/>
              </a:rPr>
              <a:t> “Шушы яктан, шушы туфрактан без</a:t>
            </a:r>
            <a:r>
              <a:rPr lang="tt-RU" sz="2400" b="1" dirty="0" smtClean="0">
                <a:solidFill>
                  <a:srgbClr val="002060"/>
                </a:solidFill>
                <a:latin typeface="Times New Roman" panose="02020603050405020304" pitchFamily="18" charset="0"/>
                <a:cs typeface="Times New Roman" panose="02020603050405020304" pitchFamily="18" charset="0"/>
              </a:rPr>
              <a:t>” китаплар күргәзмәсен оештыру. </a:t>
            </a:r>
          </a:p>
          <a:p>
            <a:pPr>
              <a:buFontTx/>
              <a:buChar char="-"/>
            </a:pPr>
            <a:endParaRPr lang="tt-RU" sz="2400" b="1" dirty="0" smtClean="0">
              <a:solidFill>
                <a:srgbClr val="002060"/>
              </a:solidFill>
              <a:latin typeface="Times New Roman" panose="02020603050405020304" pitchFamily="18" charset="0"/>
              <a:cs typeface="Times New Roman" panose="02020603050405020304" pitchFamily="18" charset="0"/>
            </a:endParaRPr>
          </a:p>
          <a:p>
            <a:pPr>
              <a:buFontTx/>
              <a:buChar char="-"/>
            </a:pPr>
            <a:endParaRPr lang="tt-RU" sz="2800" b="1" dirty="0" smtClean="0">
              <a:solidFill>
                <a:srgbClr val="002060"/>
              </a:solidFill>
              <a:latin typeface="Times New Roman" panose="02020603050405020304" pitchFamily="18" charset="0"/>
              <a:ea typeface="+mj-ea"/>
              <a:cs typeface="Times New Roman" panose="02020603050405020304" pitchFamily="18" charset="0"/>
            </a:endParaRPr>
          </a:p>
          <a:p>
            <a:pPr>
              <a:buFontTx/>
              <a:buChar char="-"/>
            </a:pPr>
            <a:endParaRPr lang="tt-RU" sz="2800" b="1" dirty="0" smtClean="0">
              <a:solidFill>
                <a:srgbClr val="002060"/>
              </a:solidFill>
              <a:latin typeface="Times New Roman" panose="02020603050405020304" pitchFamily="18" charset="0"/>
              <a:ea typeface="+mj-ea"/>
              <a:cs typeface="Times New Roman" panose="02020603050405020304" pitchFamily="18" charset="0"/>
            </a:endParaRPr>
          </a:p>
        </p:txBody>
      </p:sp>
      <p:pic>
        <p:nvPicPr>
          <p:cNvPr id="4" name="Picture 2" descr="Картинки по запросу нефтяша татнефть картин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7255" y="469668"/>
            <a:ext cx="2790184" cy="27011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936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4967" y="423081"/>
            <a:ext cx="8769035" cy="5618282"/>
          </a:xfrm>
        </p:spPr>
        <p:txBody>
          <a:bodyPr/>
          <a:lstStyle/>
          <a:p>
            <a:pPr lvl="0">
              <a:buClr>
                <a:srgbClr val="90C226"/>
              </a:buClr>
            </a:pPr>
            <a:r>
              <a:rPr lang="en-US" sz="2600" b="1" dirty="0" smtClean="0">
                <a:solidFill>
                  <a:srgbClr val="C00000"/>
                </a:solidFill>
                <a:latin typeface="Times New Roman" panose="02020603050405020304" pitchFamily="18" charset="0"/>
                <a:cs typeface="Times New Roman" panose="02020603050405020304" pitchFamily="18" charset="0"/>
              </a:rPr>
              <a:t>III </a:t>
            </a:r>
            <a:r>
              <a:rPr lang="tt-RU" sz="2600" b="1" dirty="0">
                <a:solidFill>
                  <a:srgbClr val="C00000"/>
                </a:solidFill>
                <a:latin typeface="Times New Roman" panose="02020603050405020304" pitchFamily="18" charset="0"/>
                <a:cs typeface="Times New Roman" panose="02020603050405020304" pitchFamily="18" charset="0"/>
              </a:rPr>
              <a:t>этап – </a:t>
            </a:r>
            <a:r>
              <a:rPr lang="tt-RU" sz="2600" b="1" dirty="0" smtClean="0">
                <a:solidFill>
                  <a:srgbClr val="C00000"/>
                </a:solidFill>
                <a:latin typeface="Times New Roman" panose="02020603050405020304" pitchFamily="18" charset="0"/>
                <a:cs typeface="Times New Roman" panose="02020603050405020304" pitchFamily="18" charset="0"/>
              </a:rPr>
              <a:t>йомгаклау этабы</a:t>
            </a:r>
          </a:p>
          <a:p>
            <a:pPr lvl="0">
              <a:buClr>
                <a:srgbClr val="90C226"/>
              </a:buClr>
              <a:buFontTx/>
              <a:buChar char="-"/>
            </a:pPr>
            <a:r>
              <a:rPr lang="tt-RU" sz="2600" b="1" dirty="0" smtClean="0">
                <a:solidFill>
                  <a:srgbClr val="002060"/>
                </a:solidFill>
                <a:latin typeface="Times New Roman" panose="02020603050405020304" pitchFamily="18" charset="0"/>
                <a:cs typeface="Times New Roman" panose="02020603050405020304" pitchFamily="18" charset="0"/>
              </a:rPr>
              <a:t>“Нефт</a:t>
            </a:r>
            <a:r>
              <a:rPr lang="ru-RU" sz="2600" b="1" dirty="0" smtClean="0">
                <a:solidFill>
                  <a:srgbClr val="002060"/>
                </a:solidFill>
                <a:latin typeface="Times New Roman" panose="02020603050405020304" pitchFamily="18" charset="0"/>
                <a:cs typeface="Times New Roman" panose="02020603050405020304" pitchFamily="18" charset="0"/>
              </a:rPr>
              <a:t>ь</a:t>
            </a:r>
            <a:r>
              <a:rPr lang="tt-RU" sz="2600" b="1" dirty="0" smtClean="0">
                <a:solidFill>
                  <a:srgbClr val="002060"/>
                </a:solidFill>
                <a:latin typeface="Times New Roman" panose="02020603050405020304" pitchFamily="18" charset="0"/>
                <a:cs typeface="Times New Roman" panose="02020603050405020304" pitchFamily="18" charset="0"/>
              </a:rPr>
              <a:t> – табигат</a:t>
            </a:r>
            <a:r>
              <a:rPr lang="ru-RU" sz="2600" b="1" dirty="0" smtClean="0">
                <a:solidFill>
                  <a:srgbClr val="002060"/>
                </a:solidFill>
                <a:latin typeface="Times New Roman" panose="02020603050405020304" pitchFamily="18" charset="0"/>
                <a:cs typeface="Times New Roman" panose="02020603050405020304" pitchFamily="18" charset="0"/>
              </a:rPr>
              <a:t>ь </a:t>
            </a:r>
            <a:r>
              <a:rPr lang="ru-RU" sz="2600" b="1" dirty="0" err="1" smtClean="0">
                <a:solidFill>
                  <a:srgbClr val="002060"/>
                </a:solidFill>
                <a:latin typeface="Times New Roman" panose="02020603050405020304" pitchFamily="18" charset="0"/>
                <a:cs typeface="Times New Roman" panose="02020603050405020304" pitchFamily="18" charset="0"/>
              </a:rPr>
              <a:t>могҗизасы</a:t>
            </a:r>
            <a:r>
              <a:rPr lang="tt-RU" sz="2600" b="1" dirty="0" smtClean="0">
                <a:solidFill>
                  <a:srgbClr val="002060"/>
                </a:solidFill>
                <a:latin typeface="Times New Roman" panose="02020603050405020304" pitchFamily="18" charset="0"/>
                <a:cs typeface="Times New Roman" panose="02020603050405020304" pitchFamily="18" charset="0"/>
              </a:rPr>
              <a:t>” күргәзмә оештыру</a:t>
            </a:r>
          </a:p>
          <a:p>
            <a:pPr lvl="0">
              <a:buClr>
                <a:srgbClr val="90C226"/>
              </a:buClr>
              <a:buFontTx/>
              <a:buChar char="-"/>
            </a:pPr>
            <a:r>
              <a:rPr lang="tt-RU" sz="2600" b="1" dirty="0" smtClean="0">
                <a:solidFill>
                  <a:srgbClr val="002060"/>
                </a:solidFill>
                <a:latin typeface="Times New Roman" panose="02020603050405020304" pitchFamily="18" charset="0"/>
                <a:cs typeface="Times New Roman" panose="02020603050405020304" pitchFamily="18" charset="0"/>
              </a:rPr>
              <a:t>Балалар белән квест - уен “Без – нефт</a:t>
            </a:r>
            <a:r>
              <a:rPr lang="ru-RU" sz="2600" b="1" dirty="0" err="1" smtClean="0">
                <a:solidFill>
                  <a:srgbClr val="002060"/>
                </a:solidFill>
                <a:latin typeface="Times New Roman" panose="02020603050405020304" pitchFamily="18" charset="0"/>
                <a:cs typeface="Times New Roman" panose="02020603050405020304" pitchFamily="18" charset="0"/>
              </a:rPr>
              <a:t>ьче</a:t>
            </a:r>
            <a:r>
              <a:rPr lang="tt-RU" sz="2600" b="1" dirty="0" smtClean="0">
                <a:solidFill>
                  <a:srgbClr val="002060"/>
                </a:solidFill>
                <a:latin typeface="Times New Roman" panose="02020603050405020304" pitchFamily="18" charset="0"/>
                <a:cs typeface="Times New Roman" panose="02020603050405020304" pitchFamily="18" charset="0"/>
              </a:rPr>
              <a:t>ләр!”</a:t>
            </a:r>
          </a:p>
          <a:p>
            <a:pPr lvl="0">
              <a:buClr>
                <a:srgbClr val="90C226"/>
              </a:buClr>
            </a:pPr>
            <a:endParaRPr lang="tt-RU" sz="2600" b="1" dirty="0">
              <a:solidFill>
                <a:srgbClr val="002060"/>
              </a:solidFill>
              <a:latin typeface="Times New Roman" panose="02020603050405020304" pitchFamily="18" charset="0"/>
              <a:cs typeface="Times New Roman" panose="02020603050405020304" pitchFamily="18" charset="0"/>
            </a:endParaRPr>
          </a:p>
          <a:p>
            <a:pPr lvl="0">
              <a:buClr>
                <a:srgbClr val="90C226"/>
              </a:buClr>
            </a:pPr>
            <a:r>
              <a:rPr lang="tt-RU" sz="2600" b="1" dirty="0" smtClean="0">
                <a:solidFill>
                  <a:srgbClr val="C00000"/>
                </a:solidFill>
                <a:latin typeface="Times New Roman" panose="02020603050405020304" pitchFamily="18" charset="0"/>
                <a:cs typeface="Times New Roman" panose="02020603050405020304" pitchFamily="18" charset="0"/>
              </a:rPr>
              <a:t>Көтелгән нәтиҗә</a:t>
            </a:r>
          </a:p>
          <a:p>
            <a:pPr marL="0" lvl="0" indent="0">
              <a:buClr>
                <a:srgbClr val="90C226"/>
              </a:buClr>
              <a:buNone/>
            </a:pPr>
            <a:r>
              <a:rPr lang="tt-RU" sz="2600" b="1" dirty="0">
                <a:solidFill>
                  <a:srgbClr val="002060"/>
                </a:solidFill>
                <a:latin typeface="Times New Roman" panose="02020603050405020304" pitchFamily="18" charset="0"/>
                <a:cs typeface="Times New Roman" panose="02020603050405020304" pitchFamily="18" charset="0"/>
              </a:rPr>
              <a:t> </a:t>
            </a:r>
            <a:r>
              <a:rPr lang="tt-RU" sz="2600" b="1" dirty="0" smtClean="0">
                <a:solidFill>
                  <a:srgbClr val="002060"/>
                </a:solidFill>
                <a:latin typeface="Times New Roman" panose="02020603050405020304" pitchFamily="18" charset="0"/>
                <a:cs typeface="Times New Roman" panose="02020603050405020304" pitchFamily="18" charset="0"/>
              </a:rPr>
              <a:t>     Балаларның әйләнә-тирә чынбарлык турында күзаллаулары ныгый. </a:t>
            </a:r>
            <a:r>
              <a:rPr lang="tt-RU" sz="2600" b="1" dirty="0">
                <a:solidFill>
                  <a:srgbClr val="002060"/>
                </a:solidFill>
                <a:latin typeface="Times New Roman" panose="02020603050405020304" pitchFamily="18" charset="0"/>
                <a:cs typeface="Times New Roman" panose="02020603050405020304" pitchFamily="18" charset="0"/>
              </a:rPr>
              <a:t>Киләчәктә һөнәр сайлауга омтылыш </a:t>
            </a:r>
            <a:r>
              <a:rPr lang="tt-RU" sz="2600" b="1" dirty="0" smtClean="0">
                <a:solidFill>
                  <a:srgbClr val="002060"/>
                </a:solidFill>
                <a:latin typeface="Times New Roman" panose="02020603050405020304" pitchFamily="18" charset="0"/>
                <a:cs typeface="Times New Roman" panose="02020603050405020304" pitchFamily="18" charset="0"/>
              </a:rPr>
              <a:t>бирелә. Нефт</a:t>
            </a:r>
            <a:r>
              <a:rPr lang="ru-RU" sz="2600" b="1" dirty="0" err="1" smtClean="0">
                <a:solidFill>
                  <a:srgbClr val="002060"/>
                </a:solidFill>
                <a:latin typeface="Times New Roman" panose="02020603050405020304" pitchFamily="18" charset="0"/>
                <a:cs typeface="Times New Roman" panose="02020603050405020304" pitchFamily="18" charset="0"/>
              </a:rPr>
              <a:t>ьчел</a:t>
            </a:r>
            <a:r>
              <a:rPr lang="tt-RU" sz="2600" b="1" dirty="0" smtClean="0">
                <a:solidFill>
                  <a:srgbClr val="002060"/>
                </a:solidFill>
                <a:latin typeface="Times New Roman" panose="02020603050405020304" pitchFamily="18" charset="0"/>
                <a:cs typeface="Times New Roman" panose="02020603050405020304" pitchFamily="18" charset="0"/>
              </a:rPr>
              <a:t>әр хезмәте турындагы белемнәре арта, нефт</a:t>
            </a:r>
            <a:r>
              <a:rPr lang="ru-RU" sz="2600" b="1" dirty="0" err="1" smtClean="0">
                <a:solidFill>
                  <a:srgbClr val="002060"/>
                </a:solidFill>
                <a:latin typeface="Times New Roman" panose="02020603050405020304" pitchFamily="18" charset="0"/>
                <a:cs typeface="Times New Roman" panose="02020603050405020304" pitchFamily="18" charset="0"/>
              </a:rPr>
              <a:t>ьчел</a:t>
            </a:r>
            <a:r>
              <a:rPr lang="tt-RU" sz="2600" b="1" dirty="0" smtClean="0">
                <a:solidFill>
                  <a:srgbClr val="002060"/>
                </a:solidFill>
                <a:latin typeface="Times New Roman" panose="02020603050405020304" pitchFamily="18" charset="0"/>
                <a:cs typeface="Times New Roman" panose="02020603050405020304" pitchFamily="18" charset="0"/>
              </a:rPr>
              <a:t>әр һөнәренә кызыксыну уятыла. Зурлар </a:t>
            </a:r>
            <a:r>
              <a:rPr lang="tt-RU" sz="2600" b="1" dirty="0">
                <a:solidFill>
                  <a:srgbClr val="002060"/>
                </a:solidFill>
                <a:latin typeface="Times New Roman" panose="02020603050405020304" pitchFamily="18" charset="0"/>
                <a:cs typeface="Times New Roman" panose="02020603050405020304" pitchFamily="18" charset="0"/>
              </a:rPr>
              <a:t>хезмәтенә ихтирам </a:t>
            </a:r>
            <a:r>
              <a:rPr lang="tt-RU" sz="2600" b="1" dirty="0" smtClean="0">
                <a:solidFill>
                  <a:srgbClr val="002060"/>
                </a:solidFill>
                <a:latin typeface="Times New Roman" panose="02020603050405020304" pitchFamily="18" charset="0"/>
                <a:cs typeface="Times New Roman" panose="02020603050405020304" pitchFamily="18" charset="0"/>
              </a:rPr>
              <a:t>тәрбияләнә</a:t>
            </a:r>
            <a:r>
              <a:rPr lang="tt-RU" sz="2600" b="1" dirty="0">
                <a:solidFill>
                  <a:srgbClr val="002060"/>
                </a:solidFill>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674330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4967" y="423081"/>
            <a:ext cx="8769035" cy="5618282"/>
          </a:xfrm>
        </p:spPr>
        <p:txBody>
          <a:bodyPr/>
          <a:lstStyle/>
          <a:p>
            <a:pPr marL="0" lvl="0" indent="0" algn="ctr">
              <a:buClr>
                <a:srgbClr val="90C226"/>
              </a:buClr>
              <a:buNone/>
            </a:pPr>
            <a:r>
              <a:rPr lang="ru-RU" sz="2600" b="1" dirty="0" smtClean="0">
                <a:solidFill>
                  <a:srgbClr val="C00000"/>
                </a:solidFill>
                <a:latin typeface="Times New Roman" panose="02020603050405020304" pitchFamily="18" charset="0"/>
                <a:cs typeface="Times New Roman" panose="02020603050405020304" pitchFamily="18" charset="0"/>
              </a:rPr>
              <a:t>Эко- </a:t>
            </a:r>
            <a:r>
              <a:rPr lang="ru-RU" sz="2600" b="1" dirty="0" err="1" smtClean="0">
                <a:solidFill>
                  <a:srgbClr val="C00000"/>
                </a:solidFill>
                <a:latin typeface="Times New Roman" panose="02020603050405020304" pitchFamily="18" charset="0"/>
                <a:cs typeface="Times New Roman" panose="02020603050405020304" pitchFamily="18" charset="0"/>
              </a:rPr>
              <a:t>киңәшмә</a:t>
            </a:r>
            <a:r>
              <a:rPr lang="ru-RU" sz="2600" b="1" dirty="0" smtClean="0">
                <a:solidFill>
                  <a:srgbClr val="C00000"/>
                </a:solidFill>
                <a:latin typeface="Times New Roman" panose="02020603050405020304" pitchFamily="18" charset="0"/>
                <a:cs typeface="Times New Roman" panose="02020603050405020304" pitchFamily="18" charset="0"/>
              </a:rPr>
              <a:t>: </a:t>
            </a:r>
            <a:r>
              <a:rPr lang="ru-RU" sz="2600" b="1" dirty="0" err="1" smtClean="0">
                <a:solidFill>
                  <a:srgbClr val="C00000"/>
                </a:solidFill>
                <a:latin typeface="Times New Roman" panose="02020603050405020304" pitchFamily="18" charset="0"/>
                <a:cs typeface="Times New Roman" panose="02020603050405020304" pitchFamily="18" charset="0"/>
              </a:rPr>
              <a:t>педагоглар</a:t>
            </a:r>
            <a:r>
              <a:rPr lang="ru-RU" sz="2600" b="1" dirty="0" smtClean="0">
                <a:solidFill>
                  <a:srgbClr val="C00000"/>
                </a:solidFill>
                <a:latin typeface="Times New Roman" panose="02020603050405020304" pitchFamily="18" charset="0"/>
                <a:cs typeface="Times New Roman" panose="02020603050405020304" pitchFamily="18" charset="0"/>
              </a:rPr>
              <a:t>, </a:t>
            </a:r>
            <a:r>
              <a:rPr lang="ru-RU" sz="2600" b="1" dirty="0" err="1" smtClean="0">
                <a:solidFill>
                  <a:srgbClr val="C00000"/>
                </a:solidFill>
                <a:latin typeface="Times New Roman" panose="02020603050405020304" pitchFamily="18" charset="0"/>
                <a:cs typeface="Times New Roman" panose="02020603050405020304" pitchFamily="18" charset="0"/>
              </a:rPr>
              <a:t>әти-әниләр</a:t>
            </a:r>
            <a:r>
              <a:rPr lang="ru-RU" sz="2600" b="1" dirty="0" smtClean="0">
                <a:solidFill>
                  <a:srgbClr val="C00000"/>
                </a:solidFill>
                <a:latin typeface="Times New Roman" panose="02020603050405020304" pitchFamily="18" charset="0"/>
                <a:cs typeface="Times New Roman" panose="02020603050405020304" pitchFamily="18" charset="0"/>
              </a:rPr>
              <a:t>, </a:t>
            </a:r>
            <a:r>
              <a:rPr lang="ru-RU" sz="2600" b="1" dirty="0" err="1" smtClean="0">
                <a:solidFill>
                  <a:srgbClr val="C00000"/>
                </a:solidFill>
                <a:latin typeface="Times New Roman" panose="02020603050405020304" pitchFamily="18" charset="0"/>
                <a:cs typeface="Times New Roman" panose="02020603050405020304" pitchFamily="18" charset="0"/>
              </a:rPr>
              <a:t>киң</a:t>
            </a:r>
            <a:r>
              <a:rPr lang="ru-RU" sz="2600" b="1" dirty="0" smtClean="0">
                <a:solidFill>
                  <a:srgbClr val="C00000"/>
                </a:solidFill>
                <a:latin typeface="Times New Roman" panose="02020603050405020304" pitchFamily="18" charset="0"/>
                <a:cs typeface="Times New Roman" panose="02020603050405020304" pitchFamily="18" charset="0"/>
              </a:rPr>
              <a:t> </a:t>
            </a:r>
            <a:r>
              <a:rPr lang="ru-RU" sz="2600" b="1" dirty="0" err="1" smtClean="0">
                <a:solidFill>
                  <a:srgbClr val="C00000"/>
                </a:solidFill>
                <a:latin typeface="Times New Roman" panose="02020603050405020304" pitchFamily="18" charset="0"/>
                <a:cs typeface="Times New Roman" panose="02020603050405020304" pitchFamily="18" charset="0"/>
              </a:rPr>
              <a:t>җәмәгатьчелек</a:t>
            </a:r>
            <a:r>
              <a:rPr lang="ru-RU" sz="2600" b="1" dirty="0" smtClean="0">
                <a:solidFill>
                  <a:srgbClr val="C00000"/>
                </a:solidFill>
                <a:latin typeface="Times New Roman" panose="02020603050405020304" pitchFamily="18" charset="0"/>
                <a:cs typeface="Times New Roman" panose="02020603050405020304" pitchFamily="18" charset="0"/>
              </a:rPr>
              <a:t> </a:t>
            </a:r>
            <a:r>
              <a:rPr lang="ru-RU" sz="2600" b="1" dirty="0" err="1" smtClean="0">
                <a:solidFill>
                  <a:srgbClr val="C00000"/>
                </a:solidFill>
                <a:latin typeface="Times New Roman" panose="02020603050405020304" pitchFamily="18" charset="0"/>
                <a:cs typeface="Times New Roman" panose="02020603050405020304" pitchFamily="18" charset="0"/>
              </a:rPr>
              <a:t>вәкилләре</a:t>
            </a:r>
            <a:endParaRPr lang="tt-RU" sz="2600" b="1" dirty="0" smtClean="0">
              <a:solidFill>
                <a:srgbClr val="002060"/>
              </a:solidFill>
              <a:latin typeface="Times New Roman" panose="02020603050405020304" pitchFamily="18" charset="0"/>
              <a:cs typeface="Times New Roman" panose="02020603050405020304" pitchFamily="18" charset="0"/>
            </a:endParaRPr>
          </a:p>
          <a:p>
            <a:pPr lvl="0">
              <a:buClr>
                <a:srgbClr val="90C226"/>
              </a:buClr>
            </a:pPr>
            <a:endParaRPr lang="tt-RU" sz="2600" b="1" dirty="0">
              <a:solidFill>
                <a:srgbClr val="00206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014519" y="1227248"/>
            <a:ext cx="7525266" cy="5838224"/>
          </a:xfrm>
          <a:prstGeom prst="rect">
            <a:avLst/>
          </a:prstGeom>
        </p:spPr>
      </p:pic>
    </p:spTree>
    <p:extLst>
      <p:ext uri="{BB962C8B-B14F-4D97-AF65-F5344CB8AC3E}">
        <p14:creationId xmlns:p14="http://schemas.microsoft.com/office/powerpoint/2010/main" val="2594241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l="19439"/>
          <a:stretch/>
        </p:blipFill>
        <p:spPr>
          <a:xfrm>
            <a:off x="1002908" y="3091964"/>
            <a:ext cx="4224184" cy="34956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23" y="279274"/>
            <a:ext cx="3732573" cy="2488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9166" y="279274"/>
            <a:ext cx="3607266" cy="24048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0111" y="201877"/>
            <a:ext cx="3421039" cy="25657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6981" y="3091964"/>
            <a:ext cx="4544705" cy="34085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85998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1249" y="3494878"/>
            <a:ext cx="4935655" cy="30735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3"/>
          <a:stretch>
            <a:fillRect/>
          </a:stretch>
        </p:blipFill>
        <p:spPr>
          <a:xfrm>
            <a:off x="4867000" y="213832"/>
            <a:ext cx="4862676" cy="635463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3409" y="3494878"/>
            <a:ext cx="4820052" cy="32266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786" y="396611"/>
            <a:ext cx="3024649" cy="43273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07917443"/>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645</TotalTime>
  <Words>507</Words>
  <Application>Microsoft Office PowerPoint</Application>
  <PresentationFormat>Широкоэкранный</PresentationFormat>
  <Paragraphs>46</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татьяна</dc:creator>
  <cp:lastModifiedBy>татьяна</cp:lastModifiedBy>
  <cp:revision>31</cp:revision>
  <dcterms:created xsi:type="dcterms:W3CDTF">2023-01-26T09:29:39Z</dcterms:created>
  <dcterms:modified xsi:type="dcterms:W3CDTF">2024-05-13T11:01:22Z</dcterms:modified>
</cp:coreProperties>
</file>